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4" r:id="rId5"/>
  </p:sldMasterIdLst>
  <p:notesMasterIdLst>
    <p:notesMasterId r:id="rId17"/>
  </p:notesMasterIdLst>
  <p:handoutMasterIdLst>
    <p:handoutMasterId r:id="rId18"/>
  </p:handoutMasterIdLst>
  <p:sldIdLst>
    <p:sldId id="256" r:id="rId6"/>
    <p:sldId id="300" r:id="rId7"/>
    <p:sldId id="312" r:id="rId8"/>
    <p:sldId id="318" r:id="rId9"/>
    <p:sldId id="332" r:id="rId10"/>
    <p:sldId id="330" r:id="rId11"/>
    <p:sldId id="327" r:id="rId12"/>
    <p:sldId id="326" r:id="rId13"/>
    <p:sldId id="334" r:id="rId14"/>
    <p:sldId id="335" r:id="rId15"/>
    <p:sldId id="336" r:id="rId16"/>
  </p:sldIdLst>
  <p:sldSz cx="9144000" cy="6858000" type="screen4x3"/>
  <p:notesSz cx="7077075" cy="9363075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9" userDrawn="1">
          <p15:clr>
            <a:srgbClr val="A4A3A4"/>
          </p15:clr>
        </p15:guide>
        <p15:guide id="2" pos="222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754B"/>
    <a:srgbClr val="E1E7E2"/>
    <a:srgbClr val="D3DF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3917" autoAdjust="0"/>
    <p:restoredTop sz="85471" autoAdjust="0"/>
  </p:normalViewPr>
  <p:slideViewPr>
    <p:cSldViewPr>
      <p:cViewPr varScale="1">
        <p:scale>
          <a:sx n="56" d="100"/>
          <a:sy n="56" d="100"/>
        </p:scale>
        <p:origin x="225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1264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80" y="-96"/>
      </p:cViewPr>
      <p:guideLst>
        <p:guide orient="horz" pos="2949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FB2F8B-A7C2-4D43-9241-AA636E45821B}" type="doc">
      <dgm:prSet loTypeId="urn:microsoft.com/office/officeart/2005/8/layout/cycle2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8E83357-4F7E-470D-96D8-A051830DC3C8}">
      <dgm:prSet phldrT="[Text]" custT="1"/>
      <dgm:spPr/>
      <dgm:t>
        <a:bodyPr/>
        <a:lstStyle/>
        <a:p>
          <a:r>
            <a:rPr lang="en-US" sz="1400" b="0" dirty="0" smtClean="0"/>
            <a:t>Recruiting</a:t>
          </a:r>
          <a:endParaRPr lang="en-US" sz="1400" b="0" dirty="0"/>
        </a:p>
      </dgm:t>
    </dgm:pt>
    <dgm:pt modelId="{C4558FDA-5D45-4174-ADEA-E9D217FE6C96}" type="parTrans" cxnId="{C5B7A523-A64C-4934-A2BB-8F68F6965B9E}">
      <dgm:prSet/>
      <dgm:spPr/>
      <dgm:t>
        <a:bodyPr/>
        <a:lstStyle/>
        <a:p>
          <a:endParaRPr lang="en-US"/>
        </a:p>
      </dgm:t>
    </dgm:pt>
    <dgm:pt modelId="{59F86760-9B3C-45DF-9B43-18169DF8EA11}" type="sibTrans" cxnId="{C5B7A523-A64C-4934-A2BB-8F68F6965B9E}">
      <dgm:prSet/>
      <dgm:spPr/>
      <dgm:t>
        <a:bodyPr/>
        <a:lstStyle/>
        <a:p>
          <a:endParaRPr lang="en-US"/>
        </a:p>
      </dgm:t>
    </dgm:pt>
    <dgm:pt modelId="{803D61D4-EF88-475D-A028-898C3455ED8B}">
      <dgm:prSet phldrT="[Text]" custT="1"/>
      <dgm:spPr/>
      <dgm:t>
        <a:bodyPr/>
        <a:lstStyle/>
        <a:p>
          <a:r>
            <a:rPr lang="en-US" sz="1400" b="0" dirty="0" smtClean="0"/>
            <a:t>Hiring</a:t>
          </a:r>
          <a:endParaRPr lang="en-US" sz="1400" b="0" dirty="0"/>
        </a:p>
      </dgm:t>
    </dgm:pt>
    <dgm:pt modelId="{C25F7CB0-1561-4AD1-A51B-07A00AFFF626}" type="parTrans" cxnId="{9DFE80FE-6627-4CC1-BCC4-23D8D70EE871}">
      <dgm:prSet/>
      <dgm:spPr/>
      <dgm:t>
        <a:bodyPr/>
        <a:lstStyle/>
        <a:p>
          <a:endParaRPr lang="en-US"/>
        </a:p>
      </dgm:t>
    </dgm:pt>
    <dgm:pt modelId="{367B565E-6F6F-44D8-862D-D6E040C42AB6}" type="sibTrans" cxnId="{9DFE80FE-6627-4CC1-BCC4-23D8D70EE871}">
      <dgm:prSet/>
      <dgm:spPr/>
      <dgm:t>
        <a:bodyPr/>
        <a:lstStyle/>
        <a:p>
          <a:endParaRPr lang="en-US"/>
        </a:p>
      </dgm:t>
    </dgm:pt>
    <dgm:pt modelId="{A7D6F0B8-9885-4EE0-9396-EF0942A6DEEC}">
      <dgm:prSet phldrT="[Text]" custT="1"/>
      <dgm:spPr/>
      <dgm:t>
        <a:bodyPr/>
        <a:lstStyle/>
        <a:p>
          <a:r>
            <a:rPr lang="en-US" sz="1400" b="0" dirty="0" smtClean="0"/>
            <a:t>Develop-</a:t>
          </a:r>
          <a:r>
            <a:rPr lang="en-US" sz="1400" b="0" dirty="0" err="1" smtClean="0"/>
            <a:t>ment</a:t>
          </a:r>
          <a:endParaRPr lang="en-US" sz="1400" b="0" dirty="0"/>
        </a:p>
      </dgm:t>
    </dgm:pt>
    <dgm:pt modelId="{97C79BEB-5FCF-42D7-9E4D-C5D06DDB5114}" type="parTrans" cxnId="{060C64D3-EE1D-4B41-A831-A3BAB0AC9519}">
      <dgm:prSet/>
      <dgm:spPr/>
      <dgm:t>
        <a:bodyPr/>
        <a:lstStyle/>
        <a:p>
          <a:endParaRPr lang="en-US"/>
        </a:p>
      </dgm:t>
    </dgm:pt>
    <dgm:pt modelId="{5C52956E-29E1-497B-8901-15E8419B55C3}" type="sibTrans" cxnId="{060C64D3-EE1D-4B41-A831-A3BAB0AC9519}">
      <dgm:prSet/>
      <dgm:spPr/>
      <dgm:t>
        <a:bodyPr/>
        <a:lstStyle/>
        <a:p>
          <a:endParaRPr lang="en-US"/>
        </a:p>
      </dgm:t>
    </dgm:pt>
    <dgm:pt modelId="{A1159D56-EB2F-4276-BDD1-51A6B2409822}">
      <dgm:prSet custT="1"/>
      <dgm:spPr/>
      <dgm:t>
        <a:bodyPr/>
        <a:lstStyle/>
        <a:p>
          <a:r>
            <a:rPr lang="en-US" sz="1400" dirty="0" smtClean="0"/>
            <a:t>Retention</a:t>
          </a:r>
          <a:endParaRPr lang="en-US" sz="1400" dirty="0"/>
        </a:p>
      </dgm:t>
    </dgm:pt>
    <dgm:pt modelId="{66A703BE-0982-497B-ABE6-C57F08869414}" type="parTrans" cxnId="{5C9E499B-7091-4604-BB95-4541775D79F2}">
      <dgm:prSet/>
      <dgm:spPr/>
      <dgm:t>
        <a:bodyPr/>
        <a:lstStyle/>
        <a:p>
          <a:endParaRPr lang="en-US"/>
        </a:p>
      </dgm:t>
    </dgm:pt>
    <dgm:pt modelId="{5DECED5E-DC10-483E-B644-7F1DF83D0FA5}" type="sibTrans" cxnId="{5C9E499B-7091-4604-BB95-4541775D79F2}">
      <dgm:prSet/>
      <dgm:spPr/>
      <dgm:t>
        <a:bodyPr/>
        <a:lstStyle/>
        <a:p>
          <a:endParaRPr lang="en-US"/>
        </a:p>
      </dgm:t>
    </dgm:pt>
    <dgm:pt modelId="{0612D7BA-7EC6-43B4-B708-F2CBEDB12A77}" type="pres">
      <dgm:prSet presAssocID="{1CFB2F8B-A7C2-4D43-9241-AA636E45821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0B36919-8DBA-4C7B-8D72-56CB8B5E61D4}" type="pres">
      <dgm:prSet presAssocID="{58E83357-4F7E-470D-96D8-A051830DC3C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76C612-9FC9-4B30-A3C5-B2734E922AD4}" type="pres">
      <dgm:prSet presAssocID="{59F86760-9B3C-45DF-9B43-18169DF8EA11}" presName="sibTrans" presStyleLbl="sibTrans2D1" presStyleIdx="0" presStyleCnt="4"/>
      <dgm:spPr/>
      <dgm:t>
        <a:bodyPr/>
        <a:lstStyle/>
        <a:p>
          <a:endParaRPr lang="en-US"/>
        </a:p>
      </dgm:t>
    </dgm:pt>
    <dgm:pt modelId="{F07A11F4-E93C-453D-AFDF-565A74CFBC27}" type="pres">
      <dgm:prSet presAssocID="{59F86760-9B3C-45DF-9B43-18169DF8EA11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AC1152B4-A159-4F62-A8D1-49505F32927E}" type="pres">
      <dgm:prSet presAssocID="{803D61D4-EF88-475D-A028-898C3455ED8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B0481-A5A2-4E75-8C84-C21E0732FA8B}" type="pres">
      <dgm:prSet presAssocID="{367B565E-6F6F-44D8-862D-D6E040C42AB6}" presName="sibTrans" presStyleLbl="sibTrans2D1" presStyleIdx="1" presStyleCnt="4"/>
      <dgm:spPr/>
      <dgm:t>
        <a:bodyPr/>
        <a:lstStyle/>
        <a:p>
          <a:endParaRPr lang="en-US"/>
        </a:p>
      </dgm:t>
    </dgm:pt>
    <dgm:pt modelId="{84ED5B80-5CA7-48AF-950E-7A870F805967}" type="pres">
      <dgm:prSet presAssocID="{367B565E-6F6F-44D8-862D-D6E040C42AB6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8516A3C6-33D1-4662-8F5E-9D4EA05982B6}" type="pres">
      <dgm:prSet presAssocID="{A7D6F0B8-9885-4EE0-9396-EF0942A6DEEC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B1B857-28D8-4CE4-8E0B-75CDFA6B2B71}" type="pres">
      <dgm:prSet presAssocID="{5C52956E-29E1-497B-8901-15E8419B55C3}" presName="sibTrans" presStyleLbl="sibTrans2D1" presStyleIdx="2" presStyleCnt="4"/>
      <dgm:spPr/>
      <dgm:t>
        <a:bodyPr/>
        <a:lstStyle/>
        <a:p>
          <a:endParaRPr lang="en-US"/>
        </a:p>
      </dgm:t>
    </dgm:pt>
    <dgm:pt modelId="{C1A4E4FA-E894-4B12-8348-1AA2F7643E5C}" type="pres">
      <dgm:prSet presAssocID="{5C52956E-29E1-497B-8901-15E8419B55C3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4778CA3B-787C-414B-B6F9-5ECA1DAA7AD4}" type="pres">
      <dgm:prSet presAssocID="{A1159D56-EB2F-4276-BDD1-51A6B240982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476350-2EF7-4B86-9B63-D51E3CD098D8}" type="pres">
      <dgm:prSet presAssocID="{5DECED5E-DC10-483E-B644-7F1DF83D0FA5}" presName="sibTrans" presStyleLbl="sibTrans2D1" presStyleIdx="3" presStyleCnt="4"/>
      <dgm:spPr/>
      <dgm:t>
        <a:bodyPr/>
        <a:lstStyle/>
        <a:p>
          <a:endParaRPr lang="en-US"/>
        </a:p>
      </dgm:t>
    </dgm:pt>
    <dgm:pt modelId="{5CE570D2-1274-4587-A607-FB3BE48517EF}" type="pres">
      <dgm:prSet presAssocID="{5DECED5E-DC10-483E-B644-7F1DF83D0FA5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FC07C410-AAF7-4A5F-A16C-9C765F633B1F}" type="presOf" srcId="{5DECED5E-DC10-483E-B644-7F1DF83D0FA5}" destId="{B4476350-2EF7-4B86-9B63-D51E3CD098D8}" srcOrd="0" destOrd="0" presId="urn:microsoft.com/office/officeart/2005/8/layout/cycle2"/>
    <dgm:cxn modelId="{B22F681B-E4D6-40C4-A8E4-A6BCABBFED06}" type="presOf" srcId="{59F86760-9B3C-45DF-9B43-18169DF8EA11}" destId="{1176C612-9FC9-4B30-A3C5-B2734E922AD4}" srcOrd="0" destOrd="0" presId="urn:microsoft.com/office/officeart/2005/8/layout/cycle2"/>
    <dgm:cxn modelId="{1CFC23ED-E578-4F3D-8B0D-FB1DC2055884}" type="presOf" srcId="{367B565E-6F6F-44D8-862D-D6E040C42AB6}" destId="{84ED5B80-5CA7-48AF-950E-7A870F805967}" srcOrd="1" destOrd="0" presId="urn:microsoft.com/office/officeart/2005/8/layout/cycle2"/>
    <dgm:cxn modelId="{8C662D24-637D-4037-8CAF-085264A4D43A}" type="presOf" srcId="{5C52956E-29E1-497B-8901-15E8419B55C3}" destId="{C1A4E4FA-E894-4B12-8348-1AA2F7643E5C}" srcOrd="1" destOrd="0" presId="urn:microsoft.com/office/officeart/2005/8/layout/cycle2"/>
    <dgm:cxn modelId="{E2A6F307-410B-437A-B74F-833039340646}" type="presOf" srcId="{367B565E-6F6F-44D8-862D-D6E040C42AB6}" destId="{649B0481-A5A2-4E75-8C84-C21E0732FA8B}" srcOrd="0" destOrd="0" presId="urn:microsoft.com/office/officeart/2005/8/layout/cycle2"/>
    <dgm:cxn modelId="{060C64D3-EE1D-4B41-A831-A3BAB0AC9519}" srcId="{1CFB2F8B-A7C2-4D43-9241-AA636E45821B}" destId="{A7D6F0B8-9885-4EE0-9396-EF0942A6DEEC}" srcOrd="2" destOrd="0" parTransId="{97C79BEB-5FCF-42D7-9E4D-C5D06DDB5114}" sibTransId="{5C52956E-29E1-497B-8901-15E8419B55C3}"/>
    <dgm:cxn modelId="{EE660105-FE65-4BA4-B291-C5E5674A0A2D}" type="presOf" srcId="{803D61D4-EF88-475D-A028-898C3455ED8B}" destId="{AC1152B4-A159-4F62-A8D1-49505F32927E}" srcOrd="0" destOrd="0" presId="urn:microsoft.com/office/officeart/2005/8/layout/cycle2"/>
    <dgm:cxn modelId="{68F65D5A-6686-48BC-B778-1E0CC608BF4D}" type="presOf" srcId="{59F86760-9B3C-45DF-9B43-18169DF8EA11}" destId="{F07A11F4-E93C-453D-AFDF-565A74CFBC27}" srcOrd="1" destOrd="0" presId="urn:microsoft.com/office/officeart/2005/8/layout/cycle2"/>
    <dgm:cxn modelId="{81FED398-0A98-4C8B-8A1A-CABF3A0052A7}" type="presOf" srcId="{5C52956E-29E1-497B-8901-15E8419B55C3}" destId="{D6B1B857-28D8-4CE4-8E0B-75CDFA6B2B71}" srcOrd="0" destOrd="0" presId="urn:microsoft.com/office/officeart/2005/8/layout/cycle2"/>
    <dgm:cxn modelId="{9DFE80FE-6627-4CC1-BCC4-23D8D70EE871}" srcId="{1CFB2F8B-A7C2-4D43-9241-AA636E45821B}" destId="{803D61D4-EF88-475D-A028-898C3455ED8B}" srcOrd="1" destOrd="0" parTransId="{C25F7CB0-1561-4AD1-A51B-07A00AFFF626}" sibTransId="{367B565E-6F6F-44D8-862D-D6E040C42AB6}"/>
    <dgm:cxn modelId="{48CF4D87-FC8E-4923-BD80-536CADD9305B}" type="presOf" srcId="{58E83357-4F7E-470D-96D8-A051830DC3C8}" destId="{60B36919-8DBA-4C7B-8D72-56CB8B5E61D4}" srcOrd="0" destOrd="0" presId="urn:microsoft.com/office/officeart/2005/8/layout/cycle2"/>
    <dgm:cxn modelId="{C5B7A523-A64C-4934-A2BB-8F68F6965B9E}" srcId="{1CFB2F8B-A7C2-4D43-9241-AA636E45821B}" destId="{58E83357-4F7E-470D-96D8-A051830DC3C8}" srcOrd="0" destOrd="0" parTransId="{C4558FDA-5D45-4174-ADEA-E9D217FE6C96}" sibTransId="{59F86760-9B3C-45DF-9B43-18169DF8EA11}"/>
    <dgm:cxn modelId="{E33B4EAB-769F-4654-8E6F-CAAC2A27D100}" type="presOf" srcId="{A7D6F0B8-9885-4EE0-9396-EF0942A6DEEC}" destId="{8516A3C6-33D1-4662-8F5E-9D4EA05982B6}" srcOrd="0" destOrd="0" presId="urn:microsoft.com/office/officeart/2005/8/layout/cycle2"/>
    <dgm:cxn modelId="{5C9E499B-7091-4604-BB95-4541775D79F2}" srcId="{1CFB2F8B-A7C2-4D43-9241-AA636E45821B}" destId="{A1159D56-EB2F-4276-BDD1-51A6B2409822}" srcOrd="3" destOrd="0" parTransId="{66A703BE-0982-497B-ABE6-C57F08869414}" sibTransId="{5DECED5E-DC10-483E-B644-7F1DF83D0FA5}"/>
    <dgm:cxn modelId="{9D2C7AF1-7679-4831-A675-E4804BFC1079}" type="presOf" srcId="{1CFB2F8B-A7C2-4D43-9241-AA636E45821B}" destId="{0612D7BA-7EC6-43B4-B708-F2CBEDB12A77}" srcOrd="0" destOrd="0" presId="urn:microsoft.com/office/officeart/2005/8/layout/cycle2"/>
    <dgm:cxn modelId="{F6F0A3A9-028F-44BC-B41A-0E885FD1F732}" type="presOf" srcId="{5DECED5E-DC10-483E-B644-7F1DF83D0FA5}" destId="{5CE570D2-1274-4587-A607-FB3BE48517EF}" srcOrd="1" destOrd="0" presId="urn:microsoft.com/office/officeart/2005/8/layout/cycle2"/>
    <dgm:cxn modelId="{69B5D0E6-2809-4230-AEE1-5318D8A9CC87}" type="presOf" srcId="{A1159D56-EB2F-4276-BDD1-51A6B2409822}" destId="{4778CA3B-787C-414B-B6F9-5ECA1DAA7AD4}" srcOrd="0" destOrd="0" presId="urn:microsoft.com/office/officeart/2005/8/layout/cycle2"/>
    <dgm:cxn modelId="{82F40CC8-EA76-494C-A278-D1D3217CA607}" type="presParOf" srcId="{0612D7BA-7EC6-43B4-B708-F2CBEDB12A77}" destId="{60B36919-8DBA-4C7B-8D72-56CB8B5E61D4}" srcOrd="0" destOrd="0" presId="urn:microsoft.com/office/officeart/2005/8/layout/cycle2"/>
    <dgm:cxn modelId="{0C65BC5A-9D44-4181-87FE-2D1AD0EFC686}" type="presParOf" srcId="{0612D7BA-7EC6-43B4-B708-F2CBEDB12A77}" destId="{1176C612-9FC9-4B30-A3C5-B2734E922AD4}" srcOrd="1" destOrd="0" presId="urn:microsoft.com/office/officeart/2005/8/layout/cycle2"/>
    <dgm:cxn modelId="{19D23C71-FE50-4CE7-BD0B-BDAB6A29D6EB}" type="presParOf" srcId="{1176C612-9FC9-4B30-A3C5-B2734E922AD4}" destId="{F07A11F4-E93C-453D-AFDF-565A74CFBC27}" srcOrd="0" destOrd="0" presId="urn:microsoft.com/office/officeart/2005/8/layout/cycle2"/>
    <dgm:cxn modelId="{80C20F6C-044C-4292-AF51-5EED75297267}" type="presParOf" srcId="{0612D7BA-7EC6-43B4-B708-F2CBEDB12A77}" destId="{AC1152B4-A159-4F62-A8D1-49505F32927E}" srcOrd="2" destOrd="0" presId="urn:microsoft.com/office/officeart/2005/8/layout/cycle2"/>
    <dgm:cxn modelId="{10869667-EB8A-45A4-B054-5F9064636D7F}" type="presParOf" srcId="{0612D7BA-7EC6-43B4-B708-F2CBEDB12A77}" destId="{649B0481-A5A2-4E75-8C84-C21E0732FA8B}" srcOrd="3" destOrd="0" presId="urn:microsoft.com/office/officeart/2005/8/layout/cycle2"/>
    <dgm:cxn modelId="{BC0A0535-4243-49B1-AC37-47DEFEDCE522}" type="presParOf" srcId="{649B0481-A5A2-4E75-8C84-C21E0732FA8B}" destId="{84ED5B80-5CA7-48AF-950E-7A870F805967}" srcOrd="0" destOrd="0" presId="urn:microsoft.com/office/officeart/2005/8/layout/cycle2"/>
    <dgm:cxn modelId="{512F5F59-76DF-4F71-BACC-2073830B4D6A}" type="presParOf" srcId="{0612D7BA-7EC6-43B4-B708-F2CBEDB12A77}" destId="{8516A3C6-33D1-4662-8F5E-9D4EA05982B6}" srcOrd="4" destOrd="0" presId="urn:microsoft.com/office/officeart/2005/8/layout/cycle2"/>
    <dgm:cxn modelId="{E9530D64-B4BC-4AFF-99AF-9B39542561D0}" type="presParOf" srcId="{0612D7BA-7EC6-43B4-B708-F2CBEDB12A77}" destId="{D6B1B857-28D8-4CE4-8E0B-75CDFA6B2B71}" srcOrd="5" destOrd="0" presId="urn:microsoft.com/office/officeart/2005/8/layout/cycle2"/>
    <dgm:cxn modelId="{77D3AC9C-6AF3-4220-8EAA-FFBBF98D4D2A}" type="presParOf" srcId="{D6B1B857-28D8-4CE4-8E0B-75CDFA6B2B71}" destId="{C1A4E4FA-E894-4B12-8348-1AA2F7643E5C}" srcOrd="0" destOrd="0" presId="urn:microsoft.com/office/officeart/2005/8/layout/cycle2"/>
    <dgm:cxn modelId="{51D60FA1-B7BC-487B-99BE-33EC403D9FD0}" type="presParOf" srcId="{0612D7BA-7EC6-43B4-B708-F2CBEDB12A77}" destId="{4778CA3B-787C-414B-B6F9-5ECA1DAA7AD4}" srcOrd="6" destOrd="0" presId="urn:microsoft.com/office/officeart/2005/8/layout/cycle2"/>
    <dgm:cxn modelId="{7ADA313A-89D6-406D-87B0-0AE6E30961B0}" type="presParOf" srcId="{0612D7BA-7EC6-43B4-B708-F2CBEDB12A77}" destId="{B4476350-2EF7-4B86-9B63-D51E3CD098D8}" srcOrd="7" destOrd="0" presId="urn:microsoft.com/office/officeart/2005/8/layout/cycle2"/>
    <dgm:cxn modelId="{E62C09EB-563C-4A7F-B1E1-542F08D8EC42}" type="presParOf" srcId="{B4476350-2EF7-4B86-9B63-D51E3CD098D8}" destId="{5CE570D2-1274-4587-A607-FB3BE48517E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7050" cy="468867"/>
          </a:xfrm>
          <a:prstGeom prst="rect">
            <a:avLst/>
          </a:prstGeom>
        </p:spPr>
        <p:txBody>
          <a:bodyPr vert="horz" lIns="93911" tIns="46956" rIns="93911" bIns="4695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438" y="0"/>
            <a:ext cx="3067050" cy="468867"/>
          </a:xfrm>
          <a:prstGeom prst="rect">
            <a:avLst/>
          </a:prstGeom>
        </p:spPr>
        <p:txBody>
          <a:bodyPr vert="horz" lIns="93911" tIns="46956" rIns="93911" bIns="4695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444F582-3F08-44E4-971C-224CB194B958}" type="datetimeFigureOut">
              <a:rPr lang="en-US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92624"/>
            <a:ext cx="3067050" cy="468867"/>
          </a:xfrm>
          <a:prstGeom prst="rect">
            <a:avLst/>
          </a:prstGeom>
        </p:spPr>
        <p:txBody>
          <a:bodyPr vert="horz" lIns="93911" tIns="46956" rIns="93911" bIns="4695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438" y="8892624"/>
            <a:ext cx="3067050" cy="468867"/>
          </a:xfrm>
          <a:prstGeom prst="rect">
            <a:avLst/>
          </a:prstGeom>
        </p:spPr>
        <p:txBody>
          <a:bodyPr vert="horz" lIns="93911" tIns="46956" rIns="93911" bIns="4695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FB6DFE-C8DF-43A4-A3DB-69798EFEBC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67050" cy="468867"/>
          </a:xfrm>
          <a:prstGeom prst="rect">
            <a:avLst/>
          </a:prstGeom>
        </p:spPr>
        <p:txBody>
          <a:bodyPr vert="horz" lIns="93911" tIns="46956" rIns="93911" bIns="4695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68867"/>
          </a:xfrm>
          <a:prstGeom prst="rect">
            <a:avLst/>
          </a:prstGeom>
        </p:spPr>
        <p:txBody>
          <a:bodyPr vert="horz" lIns="93911" tIns="46956" rIns="93911" bIns="4695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73EC848-7C2D-4C8F-8881-A451D9D8F928}" type="datetimeFigureOut">
              <a:rPr lang="en-US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11" tIns="46956" rIns="93911" bIns="4695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7" y="4447896"/>
            <a:ext cx="5661025" cy="4213462"/>
          </a:xfrm>
          <a:prstGeom prst="rect">
            <a:avLst/>
          </a:prstGeom>
        </p:spPr>
        <p:txBody>
          <a:bodyPr vert="horz" lIns="93911" tIns="46956" rIns="93911" bIns="4695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92624"/>
            <a:ext cx="3067050" cy="468867"/>
          </a:xfrm>
          <a:prstGeom prst="rect">
            <a:avLst/>
          </a:prstGeom>
        </p:spPr>
        <p:txBody>
          <a:bodyPr vert="horz" lIns="93911" tIns="46956" rIns="93911" bIns="4695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892624"/>
            <a:ext cx="3067050" cy="468867"/>
          </a:xfrm>
          <a:prstGeom prst="rect">
            <a:avLst/>
          </a:prstGeom>
        </p:spPr>
        <p:txBody>
          <a:bodyPr vert="horz" lIns="93911" tIns="46956" rIns="93911" bIns="4695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B789BEF-E758-4AC9-BB75-D30012E42F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65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D28DEB-7FDC-422A-9751-A48F364F2B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19125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1022350" y="6944294"/>
            <a:ext cx="5346700" cy="171706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Recruitment</a:t>
            </a:r>
          </a:p>
          <a:p>
            <a:r>
              <a:rPr lang="en-US" dirty="0" smtClean="0"/>
              <a:t>New Hires</a:t>
            </a:r>
          </a:p>
          <a:p>
            <a:r>
              <a:rPr lang="en-US" dirty="0" smtClean="0"/>
              <a:t>Retention</a:t>
            </a:r>
          </a:p>
          <a:p>
            <a:r>
              <a:rPr lang="en-US" dirty="0" smtClean="0"/>
              <a:t>Retirements</a:t>
            </a:r>
          </a:p>
          <a:p>
            <a:r>
              <a:rPr lang="en-US" dirty="0" smtClean="0"/>
              <a:t>Going Forward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D02C7B-4228-40B7-9B86-F6F1AE2595A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7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306005-AF8F-40BF-9B2F-34C8D14289A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027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789BEF-E758-4AC9-BB75-D30012E42F8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634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789BEF-E758-4AC9-BB75-D30012E42F88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018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789BEF-E758-4AC9-BB75-D30012E42F88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90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09269D-40AB-4C1D-A5BC-00310DDEB585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pPr>
              <a:defRPr/>
            </a:pPr>
            <a:fld id="{BA180745-724A-499C-BF42-FE51C04E8B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47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0A76D5-1CC9-44CC-8B25-CC153E8C2946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3C50E-8141-4FB4-B0AA-A28F0C2FDA5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105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BF8B33-BEF5-4F23-B70E-713B86A5DB46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63ABB9-2912-4DF6-9985-F5EE007E09B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010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646D7D-A4A9-4D9C-9706-695C4CA40C4C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674BD9-4D19-4D11-B1E5-63E09713F92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58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761B509-688A-4D01-9E66-C10670AAAF95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8CD5A8DB-CCA4-4317-96C9-679CF4E4570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189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53738D-55C1-4FE2-9C21-B2074956388C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523B5-A781-4958-A721-7FA7F65B2F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750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C8E0D9-F291-49CE-882E-A47B76DE05E1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F12194-0B7D-4268-A451-9330F6BDACD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5423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7A3EC229-F6F4-40C6-9680-C0981B4CEF92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805F9-99FD-4459-9189-883B8FA549C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80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92D66B-71C7-48BB-A89D-636C43CAFCF6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2A81B-5DCE-4DFC-81A6-F69827E0E6B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260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36749E-7325-4A37-8714-40406A312BAA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24221F-3BC9-41B6-B32D-704EB47E6A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2625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53738D-55C1-4FE2-9C21-B2074956388C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523B5-A781-4958-A721-7FA7F65B2F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27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353738D-55C1-4FE2-9C21-B2074956388C}" type="datetimeFigureOut">
              <a:rPr lang="en-US" smtClean="0"/>
              <a:pPr>
                <a:defRPr/>
              </a:pPr>
              <a:t>11/9/2017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A3D523B5-A781-4958-A721-7FA7F65B2F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806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i="0" u="none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Internal_Print_No_Background_Full_Colo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1821191"/>
            <a:ext cx="2087563" cy="104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609600" y="4495800"/>
            <a:ext cx="6705600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71600" y="3478212"/>
            <a:ext cx="6400800" cy="9413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>
                <a:solidFill>
                  <a:schemeClr val="accent2"/>
                </a:solidFill>
              </a:rPr>
              <a:t>H</a:t>
            </a:r>
            <a:r>
              <a:rPr lang="en-US" sz="2400" dirty="0" smtClean="0">
                <a:solidFill>
                  <a:schemeClr val="accent2"/>
                </a:solidFill>
              </a:rPr>
              <a:t>uman Resources Updates</a:t>
            </a:r>
            <a:br>
              <a:rPr lang="en-US" sz="2400" dirty="0" smtClean="0">
                <a:solidFill>
                  <a:schemeClr val="accent2"/>
                </a:solidFill>
              </a:rPr>
            </a:br>
            <a:r>
              <a:rPr lang="en-US" sz="1600" cap="none" dirty="0" smtClean="0">
                <a:solidFill>
                  <a:schemeClr val="tx1"/>
                </a:solidFill>
              </a:rPr>
              <a:t>November 2017</a:t>
            </a:r>
            <a:endParaRPr lang="en-US" sz="1600" cap="none" dirty="0">
              <a:solidFill>
                <a:schemeClr val="tx1"/>
              </a:solidFill>
            </a:endParaRPr>
          </a:p>
        </p:txBody>
      </p:sp>
      <p:pic>
        <p:nvPicPr>
          <p:cNvPr id="7" name="Picture 12" descr="http://www2.k12albemarle.org/school/CPCS/splash/cpcs-colla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1580964"/>
            <a:ext cx="2438400" cy="1769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295400" y="1524000"/>
            <a:ext cx="6591300" cy="60126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Projected Market Analysis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25" dirty="0"/>
              <a:t>Assumes 2% market projection, 2% scale increase with straight line</a:t>
            </a:r>
            <a:br>
              <a:rPr lang="en-US" sz="2025" dirty="0"/>
            </a:br>
            <a:endParaRPr lang="en-US" sz="2025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14294"/>
              </p:ext>
            </p:extLst>
          </p:nvPr>
        </p:nvGraphicFramePr>
        <p:xfrm>
          <a:off x="1081727" y="2568214"/>
          <a:ext cx="7300274" cy="2262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6355">
                  <a:extLst>
                    <a:ext uri="{9D8B030D-6E8A-4147-A177-3AD203B41FA5}">
                      <a16:colId xmlns:a16="http://schemas.microsoft.com/office/drawing/2014/main" xmlns="" val="4261971275"/>
                    </a:ext>
                  </a:extLst>
                </a:gridCol>
                <a:gridCol w="855955">
                  <a:extLst>
                    <a:ext uri="{9D8B030D-6E8A-4147-A177-3AD203B41FA5}">
                      <a16:colId xmlns:a16="http://schemas.microsoft.com/office/drawing/2014/main" xmlns="" val="258229292"/>
                    </a:ext>
                  </a:extLst>
                </a:gridCol>
                <a:gridCol w="855955">
                  <a:extLst>
                    <a:ext uri="{9D8B030D-6E8A-4147-A177-3AD203B41FA5}">
                      <a16:colId xmlns:a16="http://schemas.microsoft.com/office/drawing/2014/main" xmlns="" val="1321077292"/>
                    </a:ext>
                  </a:extLst>
                </a:gridCol>
                <a:gridCol w="941851">
                  <a:extLst>
                    <a:ext uri="{9D8B030D-6E8A-4147-A177-3AD203B41FA5}">
                      <a16:colId xmlns:a16="http://schemas.microsoft.com/office/drawing/2014/main" xmlns="" val="2914638692"/>
                    </a:ext>
                  </a:extLst>
                </a:gridCol>
                <a:gridCol w="941851">
                  <a:extLst>
                    <a:ext uri="{9D8B030D-6E8A-4147-A177-3AD203B41FA5}">
                      <a16:colId xmlns:a16="http://schemas.microsoft.com/office/drawing/2014/main" xmlns="" val="1511435187"/>
                    </a:ext>
                  </a:extLst>
                </a:gridCol>
                <a:gridCol w="941851">
                  <a:extLst>
                    <a:ext uri="{9D8B030D-6E8A-4147-A177-3AD203B41FA5}">
                      <a16:colId xmlns:a16="http://schemas.microsoft.com/office/drawing/2014/main" xmlns="" val="159368819"/>
                    </a:ext>
                  </a:extLst>
                </a:gridCol>
                <a:gridCol w="941851">
                  <a:extLst>
                    <a:ext uri="{9D8B030D-6E8A-4147-A177-3AD203B41FA5}">
                      <a16:colId xmlns:a16="http://schemas.microsoft.com/office/drawing/2014/main" xmlns="" val="2193579671"/>
                    </a:ext>
                  </a:extLst>
                </a:gridCol>
                <a:gridCol w="784605">
                  <a:extLst>
                    <a:ext uri="{9D8B030D-6E8A-4147-A177-3AD203B41FA5}">
                      <a16:colId xmlns:a16="http://schemas.microsoft.com/office/drawing/2014/main" xmlns="" val="3335092443"/>
                    </a:ext>
                  </a:extLst>
                </a:gridCol>
              </a:tblGrid>
              <a:tr h="50038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Bachelors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</a:t>
                      </a:r>
                      <a:r>
                        <a:rPr lang="en-US" sz="1400" baseline="0" dirty="0" smtClean="0"/>
                        <a:t> 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 </a:t>
                      </a:r>
                      <a:r>
                        <a:rPr lang="en-US" sz="1400" baseline="0" dirty="0" smtClean="0"/>
                        <a:t>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 </a:t>
                      </a:r>
                      <a:r>
                        <a:rPr lang="en-US" sz="1400" baseline="0" dirty="0" smtClean="0"/>
                        <a:t>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15 </a:t>
                      </a:r>
                      <a:r>
                        <a:rPr lang="en-US" sz="1400" baseline="0" dirty="0" smtClean="0"/>
                        <a:t>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 </a:t>
                      </a:r>
                      <a:r>
                        <a:rPr lang="en-US" sz="1400" baseline="0" dirty="0" smtClean="0"/>
                        <a:t>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25 </a:t>
                      </a:r>
                      <a:r>
                        <a:rPr lang="en-US" sz="1400" baseline="0" dirty="0" smtClean="0"/>
                        <a:t>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 </a:t>
                      </a:r>
                      <a:r>
                        <a:rPr lang="en-US" sz="1400" baseline="0" dirty="0" smtClean="0"/>
                        <a:t>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4045952134"/>
                  </a:ext>
                </a:extLst>
              </a:tr>
              <a:tr h="725548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18/19 Salary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$46,321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$49,392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$52,664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$56,154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$59,875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$63,842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$68,073</a:t>
                      </a: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515350296"/>
                  </a:ext>
                </a:extLst>
              </a:tr>
              <a:tr h="103649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Projected</a:t>
                      </a:r>
                      <a:r>
                        <a:rPr lang="en-US" sz="1400" baseline="0" dirty="0" smtClean="0"/>
                        <a:t> percentile of market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87%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92%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92%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87%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84%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79%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76%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472567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334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80" y="994410"/>
            <a:ext cx="6284422" cy="487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63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Supporting the ACPS Goal and Strategic priorities 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8380733"/>
              </p:ext>
            </p:extLst>
          </p:nvPr>
        </p:nvGraphicFramePr>
        <p:xfrm>
          <a:off x="685800" y="2120900"/>
          <a:ext cx="7772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C00000"/>
                </a:solidFill>
              </a:rPr>
              <a:t>New </a:t>
            </a:r>
            <a:r>
              <a:rPr lang="en-US" dirty="0">
                <a:solidFill>
                  <a:srgbClr val="C00000"/>
                </a:solidFill>
              </a:rPr>
              <a:t>Teacher</a:t>
            </a:r>
            <a:r>
              <a:rPr lang="en-US" dirty="0" smtClean="0">
                <a:solidFill>
                  <a:srgbClr val="C00000"/>
                </a:solidFill>
              </a:rPr>
              <a:t> Hires  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22020" y="1585107"/>
            <a:ext cx="3337560" cy="2362200"/>
          </a:xfrm>
          <a:noFill/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/>
            </a:pPr>
            <a:r>
              <a:rPr lang="en-US" sz="1400" dirty="0" smtClean="0">
                <a:cs typeface="Calibri" pitchFamily="34" charset="0"/>
              </a:rPr>
              <a:t>22 (15%) </a:t>
            </a:r>
            <a:r>
              <a:rPr lang="en-US" sz="1400" dirty="0">
                <a:cs typeface="Calibri" pitchFamily="34" charset="0"/>
              </a:rPr>
              <a:t>are </a:t>
            </a:r>
            <a:r>
              <a:rPr lang="en-US" sz="1400" dirty="0" smtClean="0">
                <a:cs typeface="Calibri" pitchFamily="34" charset="0"/>
              </a:rPr>
              <a:t>minorities        </a:t>
            </a:r>
          </a:p>
          <a:p>
            <a:pPr>
              <a:lnSpc>
                <a:spcPct val="100000"/>
              </a:lnSpc>
              <a:defRPr/>
            </a:pPr>
            <a:r>
              <a:rPr lang="en-US" sz="1400" dirty="0" smtClean="0">
                <a:cs typeface="Calibri" pitchFamily="34" charset="0"/>
              </a:rPr>
              <a:t>91 (64%)have </a:t>
            </a:r>
            <a:r>
              <a:rPr lang="en-US" sz="1400" dirty="0">
                <a:cs typeface="Calibri" pitchFamily="34" charset="0"/>
              </a:rPr>
              <a:t>at least a Masters’ </a:t>
            </a:r>
            <a:r>
              <a:rPr lang="en-US" sz="1400" dirty="0" smtClean="0">
                <a:cs typeface="Calibri" pitchFamily="34" charset="0"/>
              </a:rPr>
              <a:t>degree  </a:t>
            </a:r>
            <a:endParaRPr lang="en-US" sz="1400" dirty="0">
              <a:cs typeface="Times New Roman" pitchFamily="18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1400" dirty="0" smtClean="0">
                <a:cs typeface="Calibri" pitchFamily="34" charset="0"/>
              </a:rPr>
              <a:t>112 (78%) had </a:t>
            </a:r>
            <a:r>
              <a:rPr lang="en-US" sz="1400" dirty="0">
                <a:cs typeface="Calibri" pitchFamily="34" charset="0"/>
              </a:rPr>
              <a:t>previous teaching </a:t>
            </a:r>
            <a:r>
              <a:rPr lang="en-US" sz="1400" dirty="0" smtClean="0">
                <a:cs typeface="Calibri" pitchFamily="34" charset="0"/>
              </a:rPr>
              <a:t>experience </a:t>
            </a:r>
            <a:endParaRPr lang="en-US" sz="1400" dirty="0">
              <a:cs typeface="Calibri" pitchFamily="34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1400" dirty="0" smtClean="0">
                <a:cs typeface="Calibri" pitchFamily="34" charset="0"/>
              </a:rPr>
              <a:t>76 (53%) have </a:t>
            </a:r>
            <a:r>
              <a:rPr lang="en-US" sz="1400" dirty="0">
                <a:cs typeface="Calibri" pitchFamily="34" charset="0"/>
              </a:rPr>
              <a:t>five or more years of teaching experience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0717" y="1533703"/>
            <a:ext cx="3297548" cy="2352761"/>
          </a:xfrm>
          <a:noFill/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en-US" sz="5600" dirty="0" smtClean="0">
                <a:cs typeface="Calibri" pitchFamily="34" charset="0"/>
              </a:rPr>
              <a:t>31 (22%) are </a:t>
            </a:r>
            <a:r>
              <a:rPr lang="en-US" sz="5600" dirty="0">
                <a:cs typeface="Calibri" pitchFamily="34" charset="0"/>
              </a:rPr>
              <a:t>starting their teaching careers in </a:t>
            </a:r>
            <a:r>
              <a:rPr lang="en-US" sz="5600" dirty="0" smtClean="0">
                <a:cs typeface="Calibri" pitchFamily="34" charset="0"/>
              </a:rPr>
              <a:t>ACPS        12 (39</a:t>
            </a:r>
            <a:r>
              <a:rPr lang="en-US" sz="5600" dirty="0">
                <a:cs typeface="Calibri" pitchFamily="34" charset="0"/>
              </a:rPr>
              <a:t>%) </a:t>
            </a:r>
            <a:r>
              <a:rPr lang="en-US" sz="5600" dirty="0" smtClean="0">
                <a:cs typeface="Calibri" pitchFamily="34" charset="0"/>
              </a:rPr>
              <a:t> are minorities </a:t>
            </a:r>
          </a:p>
          <a:p>
            <a:pPr>
              <a:lnSpc>
                <a:spcPct val="120000"/>
              </a:lnSpc>
              <a:defRPr/>
            </a:pPr>
            <a:r>
              <a:rPr lang="en-US" sz="5600" dirty="0" smtClean="0">
                <a:solidFill>
                  <a:srgbClr val="000000"/>
                </a:solidFill>
                <a:cs typeface="Calibri" pitchFamily="34" charset="0"/>
              </a:rPr>
              <a:t>66 (46%) were </a:t>
            </a:r>
            <a:r>
              <a:rPr lang="en-US" sz="5600" dirty="0">
                <a:solidFill>
                  <a:srgbClr val="000000"/>
                </a:solidFill>
                <a:cs typeface="Calibri" pitchFamily="34" charset="0"/>
              </a:rPr>
              <a:t>hired for the elementary </a:t>
            </a:r>
            <a:r>
              <a:rPr lang="en-US" sz="5600" dirty="0" smtClean="0">
                <a:solidFill>
                  <a:srgbClr val="000000"/>
                </a:solidFill>
                <a:cs typeface="Calibri" pitchFamily="34" charset="0"/>
              </a:rPr>
              <a:t>level</a:t>
            </a:r>
          </a:p>
          <a:p>
            <a:pPr>
              <a:lnSpc>
                <a:spcPct val="120000"/>
              </a:lnSpc>
              <a:defRPr/>
            </a:pPr>
            <a:r>
              <a:rPr lang="en-US" sz="5600" dirty="0" smtClean="0">
                <a:solidFill>
                  <a:srgbClr val="000000"/>
                </a:solidFill>
                <a:cs typeface="Calibri" pitchFamily="34" charset="0"/>
              </a:rPr>
              <a:t>68 (48%)  </a:t>
            </a:r>
            <a:r>
              <a:rPr lang="en-US" sz="5600" dirty="0">
                <a:solidFill>
                  <a:srgbClr val="000000"/>
                </a:solidFill>
                <a:cs typeface="Calibri" pitchFamily="34" charset="0"/>
              </a:rPr>
              <a:t>were hired for the secondary </a:t>
            </a:r>
            <a:r>
              <a:rPr lang="en-US" sz="5600" dirty="0" smtClean="0">
                <a:solidFill>
                  <a:srgbClr val="000000"/>
                </a:solidFill>
                <a:cs typeface="Calibri" pitchFamily="34" charset="0"/>
              </a:rPr>
              <a:t>level  </a:t>
            </a:r>
          </a:p>
          <a:p>
            <a:pPr>
              <a:lnSpc>
                <a:spcPct val="120000"/>
              </a:lnSpc>
              <a:defRPr/>
            </a:pPr>
            <a:r>
              <a:rPr lang="en-US" sz="5600" dirty="0" smtClean="0">
                <a:solidFill>
                  <a:srgbClr val="000000"/>
                </a:solidFill>
                <a:cs typeface="Calibri" pitchFamily="34" charset="0"/>
              </a:rPr>
              <a:t>Average Screening Interview score was 4.2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5600" dirty="0" smtClean="0">
              <a:solidFill>
                <a:srgbClr val="000000"/>
              </a:solidFill>
              <a:cs typeface="Calibri" pitchFamily="34" charset="0"/>
            </a:endParaRP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197125"/>
              </p:ext>
            </p:extLst>
          </p:nvPr>
        </p:nvGraphicFramePr>
        <p:xfrm>
          <a:off x="1600200" y="4277698"/>
          <a:ext cx="6096000" cy="169545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xmlns="" val="399894344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419157306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1178800285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4213055674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740167519"/>
                    </a:ext>
                  </a:extLst>
                </a:gridCol>
              </a:tblGrid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2017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xmlns="" val="1502420869"/>
                  </a:ext>
                </a:extLst>
              </a:tr>
              <a:tr h="7810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127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123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152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143</a:t>
                      </a:r>
                      <a:endParaRPr lang="en-US" sz="2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143</a:t>
                      </a:r>
                      <a:endParaRPr lang="en-US" sz="2800" b="1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04810725"/>
                  </a:ext>
                </a:extLst>
              </a:tr>
            </a:tbl>
          </a:graphicData>
        </a:graphic>
      </p:graphicFrame>
      <p:sp>
        <p:nvSpPr>
          <p:cNvPr id="7" name="Left-Right Arrow 6"/>
          <p:cNvSpPr/>
          <p:nvPr/>
        </p:nvSpPr>
        <p:spPr>
          <a:xfrm>
            <a:off x="6281059" y="2613807"/>
            <a:ext cx="228600" cy="152400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1905000" y="2212042"/>
            <a:ext cx="152400" cy="185781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2286000" y="2804438"/>
            <a:ext cx="152400" cy="185781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>
            <a:off x="3015343" y="3352800"/>
            <a:ext cx="152400" cy="185781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6281059" y="1828799"/>
            <a:ext cx="141512" cy="191543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-Right Arrow 12"/>
          <p:cNvSpPr/>
          <p:nvPr/>
        </p:nvSpPr>
        <p:spPr>
          <a:xfrm>
            <a:off x="3200400" y="1645637"/>
            <a:ext cx="228600" cy="152400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-Right Arrow 13"/>
          <p:cNvSpPr/>
          <p:nvPr/>
        </p:nvSpPr>
        <p:spPr>
          <a:xfrm>
            <a:off x="6204859" y="3200400"/>
            <a:ext cx="228600" cy="152400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 Arrow 14"/>
          <p:cNvSpPr/>
          <p:nvPr/>
        </p:nvSpPr>
        <p:spPr>
          <a:xfrm>
            <a:off x="5787590" y="2020343"/>
            <a:ext cx="152400" cy="185781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26796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Classified Staff Hires 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786274" y="1600200"/>
            <a:ext cx="3657600" cy="181356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18 </a:t>
            </a:r>
            <a:r>
              <a:rPr lang="en-US" dirty="0"/>
              <a:t>Administrative Vacancies</a:t>
            </a:r>
          </a:p>
          <a:p>
            <a:r>
              <a:rPr lang="en-US" dirty="0"/>
              <a:t>3 Principals</a:t>
            </a:r>
          </a:p>
          <a:p>
            <a:r>
              <a:rPr lang="en-US" dirty="0"/>
              <a:t>2 Interim Principals</a:t>
            </a:r>
          </a:p>
          <a:p>
            <a:r>
              <a:rPr lang="en-US" dirty="0"/>
              <a:t>3 Assistant Principals</a:t>
            </a:r>
          </a:p>
          <a:p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759561" y="1600200"/>
            <a:ext cx="3657600" cy="1691640"/>
          </a:xfrm>
        </p:spPr>
        <p:txBody>
          <a:bodyPr>
            <a:normAutofit fontScale="92500"/>
          </a:bodyPr>
          <a:lstStyle/>
          <a:p>
            <a:r>
              <a:rPr lang="en-US" dirty="0"/>
              <a:t>1 Interim Assistant Principal</a:t>
            </a:r>
          </a:p>
          <a:p>
            <a:r>
              <a:rPr lang="en-US" dirty="0"/>
              <a:t>4 AP Interns</a:t>
            </a:r>
          </a:p>
          <a:p>
            <a:r>
              <a:rPr lang="en-US" dirty="0"/>
              <a:t>5</a:t>
            </a:r>
            <a:r>
              <a:rPr lang="en-US" dirty="0" smtClean="0"/>
              <a:t> </a:t>
            </a:r>
            <a:r>
              <a:rPr lang="en-US" dirty="0"/>
              <a:t>Central </a:t>
            </a:r>
            <a:r>
              <a:rPr lang="en-US" dirty="0" smtClean="0"/>
              <a:t>Office</a:t>
            </a:r>
          </a:p>
          <a:p>
            <a:r>
              <a:rPr lang="en-US" dirty="0" smtClean="0"/>
              <a:t>External hires in chart below</a:t>
            </a:r>
            <a:endParaRPr lang="en-US" dirty="0"/>
          </a:p>
          <a:p>
            <a:endParaRPr lang="en-US" dirty="0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847714"/>
              </p:ext>
            </p:extLst>
          </p:nvPr>
        </p:nvGraphicFramePr>
        <p:xfrm>
          <a:off x="797160" y="3657600"/>
          <a:ext cx="7620001" cy="2194414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xmlns="" val="2643129377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3998943440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4191573067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1178800285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4213055674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740167519"/>
                    </a:ext>
                  </a:extLst>
                </a:gridCol>
              </a:tblGrid>
              <a:tr h="640007"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2017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3582523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Principals, APs, &amp; Other Administrators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93310331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Classified Staff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115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145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128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139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74148226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Retention Rates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375765"/>
              </p:ext>
            </p:extLst>
          </p:nvPr>
        </p:nvGraphicFramePr>
        <p:xfrm>
          <a:off x="685800" y="2286000"/>
          <a:ext cx="7620000" cy="2560028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xmlns="" val="726741114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3944292069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2099588528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3251163542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2369093159"/>
                    </a:ext>
                  </a:extLst>
                </a:gridCol>
                <a:gridCol w="1173480">
                  <a:extLst>
                    <a:ext uri="{9D8B030D-6E8A-4147-A177-3AD203B41FA5}">
                      <a16:colId xmlns:a16="http://schemas.microsoft.com/office/drawing/2014/main" xmlns="" val="3889503999"/>
                    </a:ext>
                  </a:extLst>
                </a:gridCol>
              </a:tblGrid>
              <a:tr h="640007">
                <a:tc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2017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63074010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2"/>
                          </a:solidFill>
                        </a:rPr>
                        <a:t>Teacher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90.6%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89.3%</a:t>
                      </a:r>
                      <a:endParaRPr lang="en-US" sz="2400" dirty="0"/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88.6%</a:t>
                      </a:r>
                      <a:endParaRPr lang="en-US" sz="2400" dirty="0"/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87.8%</a:t>
                      </a:r>
                      <a:endParaRPr lang="en-US" sz="2400" dirty="0"/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89.6%</a:t>
                      </a:r>
                      <a:endParaRPr lang="en-US" sz="2400" dirty="0"/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929673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b="0" smtClean="0">
                          <a:solidFill>
                            <a:schemeClr val="accent2"/>
                          </a:solidFill>
                        </a:rPr>
                        <a:t>Classified Staff</a:t>
                      </a:r>
                      <a:endParaRPr lang="en-US" sz="1800" b="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84.3%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79.7%</a:t>
                      </a:r>
                      <a:endParaRPr lang="en-US" sz="24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78.6%</a:t>
                      </a:r>
                      <a:endParaRPr lang="en-US" sz="24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76.1%</a:t>
                      </a:r>
                      <a:endParaRPr lang="en-US" sz="24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78.6%</a:t>
                      </a:r>
                      <a:endParaRPr lang="en-US" sz="24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87396946"/>
                  </a:ext>
                </a:extLst>
              </a:tr>
              <a:tr h="640007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accent2"/>
                          </a:solidFill>
                        </a:rPr>
                        <a:t>Administrators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96.2%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88.2%</a:t>
                      </a:r>
                      <a:endParaRPr lang="en-US" sz="240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92.3%</a:t>
                      </a:r>
                      <a:endParaRPr lang="en-US" sz="240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92.9%</a:t>
                      </a:r>
                      <a:endParaRPr lang="en-US" sz="240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97.3%</a:t>
                      </a:r>
                      <a:endParaRPr lang="en-US" sz="2400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512937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61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Turnover Statistics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040141"/>
              </p:ext>
            </p:extLst>
          </p:nvPr>
        </p:nvGraphicFramePr>
        <p:xfrm>
          <a:off x="685800" y="1905000"/>
          <a:ext cx="7620005" cy="3840115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726741114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xmlns="" val="3575557230"/>
                    </a:ext>
                  </a:extLst>
                </a:gridCol>
                <a:gridCol w="1082041">
                  <a:extLst>
                    <a:ext uri="{9D8B030D-6E8A-4147-A177-3AD203B41FA5}">
                      <a16:colId xmlns:a16="http://schemas.microsoft.com/office/drawing/2014/main" xmlns="" val="3944292069"/>
                    </a:ext>
                  </a:extLst>
                </a:gridCol>
                <a:gridCol w="1082041">
                  <a:extLst>
                    <a:ext uri="{9D8B030D-6E8A-4147-A177-3AD203B41FA5}">
                      <a16:colId xmlns:a16="http://schemas.microsoft.com/office/drawing/2014/main" xmlns="" val="2099588528"/>
                    </a:ext>
                  </a:extLst>
                </a:gridCol>
                <a:gridCol w="1082041">
                  <a:extLst>
                    <a:ext uri="{9D8B030D-6E8A-4147-A177-3AD203B41FA5}">
                      <a16:colId xmlns:a16="http://schemas.microsoft.com/office/drawing/2014/main" xmlns="" val="3251163542"/>
                    </a:ext>
                  </a:extLst>
                </a:gridCol>
                <a:gridCol w="1082041">
                  <a:extLst>
                    <a:ext uri="{9D8B030D-6E8A-4147-A177-3AD203B41FA5}">
                      <a16:colId xmlns:a16="http://schemas.microsoft.com/office/drawing/2014/main" xmlns="" val="2369093159"/>
                    </a:ext>
                  </a:extLst>
                </a:gridCol>
                <a:gridCol w="1082041">
                  <a:extLst>
                    <a:ext uri="{9D8B030D-6E8A-4147-A177-3AD203B41FA5}">
                      <a16:colId xmlns:a16="http://schemas.microsoft.com/office/drawing/2014/main" xmlns="" val="3889503999"/>
                    </a:ext>
                  </a:extLst>
                </a:gridCol>
              </a:tblGrid>
              <a:tr h="640007">
                <a:tc gridSpan="2"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</a:txBody>
                  <a:tcPr vert="vert27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2014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2015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2016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2017</a:t>
                      </a:r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63074010"/>
                  </a:ext>
                </a:extLst>
              </a:tr>
              <a:tr h="640007"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bg1"/>
                          </a:solidFill>
                        </a:rPr>
                        <a:t>Teachers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Leaving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132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140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151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130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27798468"/>
                  </a:ext>
                </a:extLst>
              </a:tr>
              <a:tr h="640007">
                <a:tc vMerge="1"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Retirements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34</a:t>
                      </a:r>
                      <a:endParaRPr lang="en-US" sz="2800" dirty="0"/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38</a:t>
                      </a:r>
                      <a:endParaRPr lang="en-US" sz="2800" dirty="0"/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28</a:t>
                      </a:r>
                      <a:endParaRPr lang="en-US" sz="2800" dirty="0"/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38</a:t>
                      </a:r>
                      <a:endParaRPr lang="en-US" sz="2800" dirty="0"/>
                    </a:p>
                  </a:txBody>
                  <a:tcPr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7059893"/>
                  </a:ext>
                </a:extLst>
              </a:tr>
              <a:tr h="640007">
                <a:tc rowSpan="3"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bg1"/>
                          </a:solidFill>
                        </a:rPr>
                        <a:t>Classified Staff</a:t>
                      </a:r>
                    </a:p>
                  </a:txBody>
                  <a:tcPr vert="vert27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Leaving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174</a:t>
                      </a:r>
                      <a:endParaRPr lang="en-US" sz="2800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224</a:t>
                      </a:r>
                      <a:endParaRPr lang="en-US" sz="28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235</a:t>
                      </a:r>
                      <a:endParaRPr lang="en-US" sz="28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261</a:t>
                      </a:r>
                      <a:endParaRPr lang="en-US" sz="28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241</a:t>
                      </a:r>
                      <a:endParaRPr lang="en-US" sz="2800" dirty="0"/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2655366761"/>
                  </a:ext>
                </a:extLst>
              </a:tr>
              <a:tr h="640007">
                <a:tc vMerge="1">
                  <a:txBody>
                    <a:bodyPr/>
                    <a:lstStyle/>
                    <a:p>
                      <a:pPr algn="ctr"/>
                      <a:endParaRPr lang="en-US" sz="18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Retirements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23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42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40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34349801"/>
                  </a:ext>
                </a:extLst>
              </a:tr>
              <a:tr h="640007">
                <a:tc vMerge="1">
                  <a:txBody>
                    <a:bodyPr/>
                    <a:lstStyle/>
                    <a:p>
                      <a:pPr algn="ctr"/>
                      <a:endParaRPr lang="en-US" sz="1800" b="0" dirty="0" smtClean="0">
                        <a:solidFill>
                          <a:schemeClr val="bg1"/>
                        </a:solidFill>
                      </a:endParaRPr>
                    </a:p>
                  </a:txBody>
                  <a:tcPr vert="vert27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Admin Retirements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7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62457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13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 Few </a:t>
            </a:r>
            <a:r>
              <a:rPr lang="en-US" dirty="0">
                <a:solidFill>
                  <a:srgbClr val="C00000"/>
                </a:solidFill>
              </a:rPr>
              <a:t>H</a:t>
            </a:r>
            <a:r>
              <a:rPr lang="en-US" dirty="0" smtClean="0">
                <a:solidFill>
                  <a:srgbClr val="C00000"/>
                </a:solidFill>
              </a:rPr>
              <a:t>ighlights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939551"/>
              </p:ext>
            </p:extLst>
          </p:nvPr>
        </p:nvGraphicFramePr>
        <p:xfrm>
          <a:off x="609600" y="2642116"/>
          <a:ext cx="7924800" cy="194310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xmlns="" val="3511694508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3756328897"/>
                    </a:ext>
                  </a:extLst>
                </a:gridCol>
              </a:tblGrid>
              <a:tr h="19431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Classified Turnover Reduction Efforts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aseline="0" dirty="0" smtClean="0"/>
                    </a:p>
                    <a:p>
                      <a:pPr algn="ctr"/>
                      <a:r>
                        <a:rPr lang="en-US" sz="2000" baseline="0" dirty="0" smtClean="0"/>
                        <a:t>Electronic Records</a:t>
                      </a:r>
                    </a:p>
                    <a:p>
                      <a:pPr algn="ctr"/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Teacher Hiring Process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Teacher</a:t>
                      </a:r>
                      <a:r>
                        <a:rPr lang="en-US" sz="2000" baseline="0" dirty="0" smtClean="0"/>
                        <a:t> Compensation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4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G</a:t>
            </a:r>
            <a:r>
              <a:rPr lang="en-US" dirty="0" smtClean="0">
                <a:solidFill>
                  <a:srgbClr val="C00000"/>
                </a:solidFill>
              </a:rPr>
              <a:t>oing Forward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657600" cy="4419600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5600" b="1" dirty="0"/>
              <a:t>Community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600" dirty="0"/>
              <a:t>Recognition and engagement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5600" dirty="0"/>
              <a:t>Service </a:t>
            </a:r>
            <a:r>
              <a:rPr lang="en-US" sz="5600" dirty="0" smtClean="0"/>
              <a:t>Awards and We Notice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5600" b="1" dirty="0" smtClean="0"/>
              <a:t>Innovation/ Leadership</a:t>
            </a:r>
            <a:endParaRPr lang="en-US" sz="5600" b="1" dirty="0"/>
          </a:p>
          <a:p>
            <a:pPr>
              <a:spcAft>
                <a:spcPts val="0"/>
              </a:spcAft>
              <a:defRPr/>
            </a:pPr>
            <a:r>
              <a:rPr lang="en-US" sz="5600" dirty="0" smtClean="0"/>
              <a:t>Focus </a:t>
            </a:r>
            <a:r>
              <a:rPr lang="en-US" sz="5600" dirty="0"/>
              <a:t>on staff diversity, including minority </a:t>
            </a:r>
            <a:r>
              <a:rPr lang="en-US" sz="5600" dirty="0" smtClean="0"/>
              <a:t>recruitment, hiring, development, and retention</a:t>
            </a:r>
          </a:p>
          <a:p>
            <a:r>
              <a:rPr lang="en-US" sz="5600" dirty="0" smtClean="0"/>
              <a:t>Meeting </a:t>
            </a:r>
            <a:r>
              <a:rPr lang="en-US" sz="5600" dirty="0"/>
              <a:t>market targets for the County’s total compensation </a:t>
            </a:r>
            <a:r>
              <a:rPr lang="en-US" sz="5600" dirty="0" smtClean="0"/>
              <a:t>strategy</a:t>
            </a:r>
          </a:p>
          <a:p>
            <a:pPr marL="0" indent="0">
              <a:buNone/>
            </a:pPr>
            <a:r>
              <a:rPr lang="en-US" sz="5600" b="1" dirty="0" smtClean="0"/>
              <a:t>Integrity</a:t>
            </a:r>
            <a:endParaRPr lang="en-US" sz="5600" b="1" dirty="0"/>
          </a:p>
          <a:p>
            <a:pPr>
              <a:spcAft>
                <a:spcPts val="0"/>
              </a:spcAft>
              <a:defRPr/>
            </a:pPr>
            <a:r>
              <a:rPr lang="en-US" sz="5600" dirty="0"/>
              <a:t>Continued focus on educator quality – recruiting, screening, hiring, developing</a:t>
            </a:r>
          </a:p>
          <a:p>
            <a:pPr lvl="0"/>
            <a:r>
              <a:rPr lang="en-US" sz="5600" dirty="0"/>
              <a:t>Continued focus on succession management and planning for school-based and central office administrators</a:t>
            </a:r>
          </a:p>
          <a:p>
            <a:pPr lvl="0"/>
            <a:r>
              <a:rPr lang="en-US" sz="5600" dirty="0"/>
              <a:t>Improving our systematic screening plan for licensed candidates and enhancing our online application system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1752600"/>
            <a:ext cx="3657600" cy="4419600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5600" b="1" dirty="0" smtClean="0"/>
              <a:t>Learning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/>
              <a:t>Learning Catalog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/>
              <a:t>Shared development of three-year induction curriculum for </a:t>
            </a:r>
            <a:r>
              <a:rPr lang="en-US" sz="4800" dirty="0"/>
              <a:t>new </a:t>
            </a:r>
            <a:r>
              <a:rPr lang="en-US" sz="4800" dirty="0" smtClean="0"/>
              <a:t>administrators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4800" smtClean="0"/>
              <a:t>A.P. </a:t>
            </a:r>
            <a:r>
              <a:rPr lang="en-US" sz="4800" dirty="0" smtClean="0"/>
              <a:t>Internship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/>
              <a:t>Offering </a:t>
            </a:r>
            <a:r>
              <a:rPr lang="en-US" sz="4800" dirty="0"/>
              <a:t>a comprehensive toolkit of training materials to empower managers to address HR-related issues on-site. </a:t>
            </a:r>
            <a:endParaRPr lang="en-US" sz="4800" b="1" dirty="0" smtClean="0"/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5600" b="1" dirty="0" smtClean="0"/>
              <a:t>Stewardship</a:t>
            </a:r>
            <a:endParaRPr lang="en-US" sz="5600" b="1" dirty="0"/>
          </a:p>
          <a:p>
            <a:pPr lvl="0"/>
            <a:r>
              <a:rPr lang="en-US" sz="4800" dirty="0"/>
              <a:t>Continuing to monitor and improve employee attendance through policy compliance resulting in reduced cost associated with substitute teacher usage</a:t>
            </a:r>
          </a:p>
          <a:p>
            <a:pPr>
              <a:defRPr/>
            </a:pPr>
            <a:r>
              <a:rPr lang="en-US" sz="4800" dirty="0" smtClean="0"/>
              <a:t>Kronos - </a:t>
            </a:r>
            <a:r>
              <a:rPr lang="en-US" sz="4800" dirty="0"/>
              <a:t>Developing an electronic time and attendance system to improve compliance and record-keeping </a:t>
            </a:r>
            <a:endParaRPr lang="en-US" sz="4800" dirty="0" smtClean="0"/>
          </a:p>
          <a:p>
            <a:pPr>
              <a:defRPr/>
            </a:pPr>
            <a:r>
              <a:rPr lang="en-US" sz="4800" dirty="0"/>
              <a:t>Converting all paper personnel and medical records to electronic format for greater </a:t>
            </a:r>
            <a:r>
              <a:rPr lang="en-US" sz="4800" dirty="0" smtClean="0"/>
              <a:t>efficiency</a:t>
            </a:r>
          </a:p>
          <a:p>
            <a:pPr>
              <a:defRPr/>
            </a:pPr>
            <a:r>
              <a:rPr lang="en-US" sz="4800" dirty="0"/>
              <a:t>RFP for Application, Performance Management, &amp; Licensure </a:t>
            </a:r>
            <a:r>
              <a:rPr lang="en-US" sz="4800" dirty="0" smtClean="0"/>
              <a:t>System</a:t>
            </a:r>
          </a:p>
          <a:p>
            <a:pPr>
              <a:defRPr/>
            </a:pPr>
            <a:r>
              <a:rPr lang="en-US" sz="4800" dirty="0" smtClean="0"/>
              <a:t>Transportation Stay Interviews</a:t>
            </a:r>
            <a:endParaRPr lang="en-US" sz="4800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sz="3000" dirty="0"/>
          </a:p>
          <a:p>
            <a:pPr>
              <a:spcAft>
                <a:spcPts val="0"/>
              </a:spcAft>
              <a:defRPr/>
            </a:pPr>
            <a:endParaRPr lang="en-US" sz="29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Aft>
                <a:spcPts val="0"/>
              </a:spcAft>
              <a:defRPr/>
            </a:pPr>
            <a:endParaRPr lang="en-US" sz="3000" dirty="0">
              <a:solidFill>
                <a:schemeClr val="tx2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72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459556" y="838200"/>
            <a:ext cx="7427144" cy="128706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Teacher Compensation</a:t>
            </a:r>
            <a:br>
              <a:rPr lang="en-US" b="1" dirty="0" smtClean="0"/>
            </a:br>
            <a:r>
              <a:rPr lang="en-US" b="1" dirty="0" smtClean="0"/>
              <a:t>Current Market Analysis </a:t>
            </a:r>
            <a:br>
              <a:rPr lang="en-US" b="1" dirty="0" smtClean="0"/>
            </a:br>
            <a:endParaRPr lang="en-US" sz="2025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407102"/>
              </p:ext>
            </p:extLst>
          </p:nvPr>
        </p:nvGraphicFramePr>
        <p:xfrm>
          <a:off x="609601" y="2583161"/>
          <a:ext cx="7467600" cy="20803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335">
                  <a:extLst>
                    <a:ext uri="{9D8B030D-6E8A-4147-A177-3AD203B41FA5}">
                      <a16:colId xmlns:a16="http://schemas.microsoft.com/office/drawing/2014/main" xmlns="" val="4261971275"/>
                    </a:ext>
                  </a:extLst>
                </a:gridCol>
                <a:gridCol w="964962">
                  <a:extLst>
                    <a:ext uri="{9D8B030D-6E8A-4147-A177-3AD203B41FA5}">
                      <a16:colId xmlns:a16="http://schemas.microsoft.com/office/drawing/2014/main" xmlns="" val="258229292"/>
                    </a:ext>
                  </a:extLst>
                </a:gridCol>
                <a:gridCol w="916455">
                  <a:extLst>
                    <a:ext uri="{9D8B030D-6E8A-4147-A177-3AD203B41FA5}">
                      <a16:colId xmlns:a16="http://schemas.microsoft.com/office/drawing/2014/main" xmlns="" val="1321077292"/>
                    </a:ext>
                  </a:extLst>
                </a:gridCol>
                <a:gridCol w="832291">
                  <a:extLst>
                    <a:ext uri="{9D8B030D-6E8A-4147-A177-3AD203B41FA5}">
                      <a16:colId xmlns:a16="http://schemas.microsoft.com/office/drawing/2014/main" xmlns="" val="2914638692"/>
                    </a:ext>
                  </a:extLst>
                </a:gridCol>
                <a:gridCol w="821690">
                  <a:extLst>
                    <a:ext uri="{9D8B030D-6E8A-4147-A177-3AD203B41FA5}">
                      <a16:colId xmlns:a16="http://schemas.microsoft.com/office/drawing/2014/main" xmlns="" val="1511435187"/>
                    </a:ext>
                  </a:extLst>
                </a:gridCol>
                <a:gridCol w="896389">
                  <a:extLst>
                    <a:ext uri="{9D8B030D-6E8A-4147-A177-3AD203B41FA5}">
                      <a16:colId xmlns:a16="http://schemas.microsoft.com/office/drawing/2014/main" xmlns="" val="159368819"/>
                    </a:ext>
                  </a:extLst>
                </a:gridCol>
                <a:gridCol w="1054049">
                  <a:extLst>
                    <a:ext uri="{9D8B030D-6E8A-4147-A177-3AD203B41FA5}">
                      <a16:colId xmlns:a16="http://schemas.microsoft.com/office/drawing/2014/main" xmlns="" val="2193579671"/>
                    </a:ext>
                  </a:extLst>
                </a:gridCol>
                <a:gridCol w="813429">
                  <a:extLst>
                    <a:ext uri="{9D8B030D-6E8A-4147-A177-3AD203B41FA5}">
                      <a16:colId xmlns:a16="http://schemas.microsoft.com/office/drawing/2014/main" xmlns="" val="3335092443"/>
                    </a:ext>
                  </a:extLst>
                </a:gridCol>
              </a:tblGrid>
              <a:tr h="701021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Bachelors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0</a:t>
                      </a:r>
                      <a:r>
                        <a:rPr lang="en-US" sz="1400" baseline="0" dirty="0" smtClean="0"/>
                        <a:t> 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5 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10 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15 years</a:t>
                      </a: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20 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25 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30 years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4045952134"/>
                  </a:ext>
                </a:extLst>
              </a:tr>
              <a:tr h="56479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17/18</a:t>
                      </a:r>
                    </a:p>
                    <a:p>
                      <a:r>
                        <a:rPr lang="en-US" sz="1400" dirty="0" smtClean="0"/>
                        <a:t>Salary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$46,000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$48,313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$50,625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$54,263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$57,900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$62,750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$67,000</a:t>
                      </a:r>
                    </a:p>
                    <a:p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515350296"/>
                  </a:ext>
                </a:extLst>
              </a:tr>
              <a:tr h="806850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Percentile of market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91%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92%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87%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86%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83%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79%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77%</a:t>
                      </a:r>
                      <a:endParaRPr lang="en-US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4725678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62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Human Resources Updates November 2017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Supporting the ACPS Goal and Strategic priorities &amp;quot;&quot;/&gt;&lt;property id=&quot;20307&quot; value=&quot;300&quot;/&gt;&lt;/object&gt;&lt;object type=&quot;3&quot; unique_id=&quot;10005&quot;&gt;&lt;property id=&quot;20148&quot; value=&quot;5&quot;/&gt;&lt;property id=&quot;20300&quot; value=&quot;Slide 3 - &amp;quot;New Teacher Hires   &amp;quot;&quot;/&gt;&lt;property id=&quot;20307&quot; value=&quot;312&quot;/&gt;&lt;/object&gt;&lt;object type=&quot;3&quot; unique_id=&quot;10006&quot;&gt;&lt;property id=&quot;20148&quot; value=&quot;5&quot;/&gt;&lt;property id=&quot;20300&quot; value=&quot;Slide 4 - &amp;quot;Classified Staff Hires  &amp;quot;&quot;/&gt;&lt;property id=&quot;20307&quot; value=&quot;318&quot;/&gt;&lt;/object&gt;&lt;object type=&quot;3&quot; unique_id=&quot;10007&quot;&gt;&lt;property id=&quot;20148&quot; value=&quot;5&quot;/&gt;&lt;property id=&quot;20300&quot; value=&quot;Slide 5 - &amp;quot;Retention Rates&amp;quot;&quot;/&gt;&lt;property id=&quot;20307&quot; value=&quot;332&quot;/&gt;&lt;/object&gt;&lt;object type=&quot;3&quot; unique_id=&quot;10008&quot;&gt;&lt;property id=&quot;20148&quot; value=&quot;5&quot;/&gt;&lt;property id=&quot;20300&quot; value=&quot;Slide 6 - &amp;quot;Turnover Statistics&amp;quot;&quot;/&gt;&lt;property id=&quot;20307&quot; value=&quot;330&quot;/&gt;&lt;/object&gt;&lt;object type=&quot;3&quot; unique_id=&quot;10009&quot;&gt;&lt;property id=&quot;20148&quot; value=&quot;5&quot;/&gt;&lt;property id=&quot;20300&quot; value=&quot;Slide 7 - &amp;quot;A Few Highlights&amp;quot;&quot;/&gt;&lt;property id=&quot;20307&quot; value=&quot;327&quot;/&gt;&lt;/object&gt;&lt;object type=&quot;3&quot; unique_id=&quot;10010&quot;&gt;&lt;property id=&quot;20148&quot; value=&quot;5&quot;/&gt;&lt;property id=&quot;20300&quot; value=&quot;Slide 8 - &amp;quot;Going Forward&amp;quot;&quot;/&gt;&lt;property id=&quot;20307&quot; value=&quot;326&quot;/&gt;&lt;/object&gt;&lt;object type=&quot;3&quot; unique_id=&quot;10011&quot;&gt;&lt;property id=&quot;20148&quot; value=&quot;5&quot;/&gt;&lt;property id=&quot;20300&quot; value=&quot;Slide 9 - &amp;quot;Teacher Compensation Current Market Analysis  &amp;quot;&quot;/&gt;&lt;property id=&quot;20307&quot; value=&quot;334&quot;/&gt;&lt;/object&gt;&lt;object type=&quot;3&quot; unique_id=&quot;10012&quot;&gt;&lt;property id=&quot;20148&quot; value=&quot;5&quot;/&gt;&lt;property id=&quot;20300&quot; value=&quot;Slide 10 - &amp;quot;Projected Market Analysis  Assumes 2% market projection, 2% scale increase with straight line &amp;quot;&quot;/&gt;&lt;property id=&quot;20307&quot; value=&quot;335&quot;/&gt;&lt;/object&gt;&lt;object type=&quot;3&quot; unique_id=&quot;10013&quot;&gt;&lt;property id=&quot;20148&quot; value=&quot;5&quot;/&gt;&lt;property id=&quot;20300&quot; value=&quot;Slide 11&quot;/&gt;&lt;property id=&quot;20307&quot; value=&quot;336&quot;/&gt;&lt;/object&gt;&lt;/object&gt;&lt;object type=&quot;8&quot; unique_id=&quot;10026&quot;&gt;&lt;/object&gt;&lt;/object&gt;&lt;/database&gt;"/>
  <p:tag name="MMPROD_NEXTUNIQUEID" val="10009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33E3CF214ACE409CA8FACDFC5CF60F" ma:contentTypeVersion="0" ma:contentTypeDescription="Create a new document." ma:contentTypeScope="" ma:versionID="1720990d1f1fba479411690ce7d125f2">
  <xsd:schema xmlns:xsd="http://www.w3.org/2001/XMLSchema" xmlns:xs="http://www.w3.org/2001/XMLSchema" xmlns:p="http://schemas.microsoft.com/office/2006/metadata/properties" xmlns:ns2="f0e5b989-54d9-4980-b9f4-5dd55b66448a" targetNamespace="http://schemas.microsoft.com/office/2006/metadata/properties" ma:root="true" ma:fieldsID="665527a0913a3a7ca62601ab6312a670" ns2:_="">
    <xsd:import namespace="f0e5b989-54d9-4980-b9f4-5dd55b66448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e5b989-54d9-4980-b9f4-5dd55b66448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f0e5b989-54d9-4980-b9f4-5dd55b66448a">DVT6W5Y6K3SX-1767-833</_dlc_DocId>
    <_dlc_DocIdUrl xmlns="f0e5b989-54d9-4980-b9f4-5dd55b66448a">
      <Url>https://ia2010.albemarle.org/hr/_layouts/DocIdRedir.aspx?ID=DVT6W5Y6K3SX-1767-833</Url>
      <Description>DVT6W5Y6K3SX-1767-833</Description>
    </_dlc_DocIdUrl>
  </documentManagement>
</p:properties>
</file>

<file path=customXml/itemProps1.xml><?xml version="1.0" encoding="utf-8"?>
<ds:datastoreItem xmlns:ds="http://schemas.openxmlformats.org/officeDocument/2006/customXml" ds:itemID="{019A75B2-A5D4-4FBE-9593-C548C8561B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32BF4-92C6-4915-809E-11D4F4F906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e5b989-54d9-4980-b9f4-5dd55b6644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A8E7D3-55BB-4A45-A84D-7E2352D18E1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A0F824D-7775-4A89-BD89-CEAC7414CBA2}">
  <ds:schemaRefs>
    <ds:schemaRef ds:uri="http://schemas.microsoft.com/office/2006/documentManagement/types"/>
    <ds:schemaRef ds:uri="http://schemas.microsoft.com/office/2006/metadata/properties"/>
    <ds:schemaRef ds:uri="f0e5b989-54d9-4980-b9f4-5dd55b66448a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3684</TotalTime>
  <Words>541</Words>
  <Application>Microsoft Office PowerPoint</Application>
  <PresentationFormat>On-screen Show (4:3)</PresentationFormat>
  <Paragraphs>208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Rockwell</vt:lpstr>
      <vt:lpstr>Rockwell Condensed</vt:lpstr>
      <vt:lpstr>Times New Roman</vt:lpstr>
      <vt:lpstr>Wingdings</vt:lpstr>
      <vt:lpstr>Wood Type</vt:lpstr>
      <vt:lpstr>Human Resources Updates November 2017</vt:lpstr>
      <vt:lpstr>Supporting the ACPS Goal and Strategic priorities </vt:lpstr>
      <vt:lpstr>New Teacher Hires   </vt:lpstr>
      <vt:lpstr>Classified Staff Hires  </vt:lpstr>
      <vt:lpstr>Retention Rates</vt:lpstr>
      <vt:lpstr>Turnover Statistics</vt:lpstr>
      <vt:lpstr>A Few Highlights</vt:lpstr>
      <vt:lpstr>Going Forward</vt:lpstr>
      <vt:lpstr>Teacher Compensation Current Market Analysis  </vt:lpstr>
      <vt:lpstr>Projected Market Analysis  Assumes 2% market projection, 2% scale increase with straight line </vt:lpstr>
      <vt:lpstr>PowerPoint Presentation</vt:lpstr>
    </vt:vector>
  </TitlesOfParts>
  <Company>County of Albemarle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ANNUAL REPORT</dc:title>
  <dc:creator>mnazeer</dc:creator>
  <cp:lastModifiedBy>Christine Thompson</cp:lastModifiedBy>
  <cp:revision>338</cp:revision>
  <cp:lastPrinted>2017-11-09T20:09:13Z</cp:lastPrinted>
  <dcterms:created xsi:type="dcterms:W3CDTF">2011-11-28T13:54:51Z</dcterms:created>
  <dcterms:modified xsi:type="dcterms:W3CDTF">2017-11-09T22:42:23Z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0x0101005033E3CF214ACE409CA8FACDFC5CF60F</vt:lpwstr>
  </property>
  <property fmtid="{D5CDD505-2E9C-101B-9397-08002B2CF9AE}" pid="3" name="_dlc_DocIdItemGuid">
    <vt:lpwstr>2baa6d11-c25c-4bfe-99a4-bac8218ac8ef</vt:lpwstr>
  </property>
</Properties>
</file>